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A1A0CD-F487-451E-9DE4-0FDDBF48C51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C350957-4579-432C-A15F-015F16E2BD9B}">
      <dgm:prSet/>
      <dgm:spPr/>
      <dgm:t>
        <a:bodyPr/>
        <a:lstStyle/>
        <a:p>
          <a:r>
            <a:rPr lang="en-US"/>
            <a:t>We are able to see some of the best neighborhoods to open a coffee shop in all of Toronto based on location</a:t>
          </a:r>
        </a:p>
      </dgm:t>
    </dgm:pt>
    <dgm:pt modelId="{C4A7E3B7-D1B9-41D7-A1E1-FF09CBF7DCE9}" type="parTrans" cxnId="{CC831BA0-975A-4A44-B839-67E65529D4CE}">
      <dgm:prSet/>
      <dgm:spPr/>
      <dgm:t>
        <a:bodyPr/>
        <a:lstStyle/>
        <a:p>
          <a:endParaRPr lang="en-US"/>
        </a:p>
      </dgm:t>
    </dgm:pt>
    <dgm:pt modelId="{82EAF47A-207B-4162-A342-8853E7810AE6}" type="sibTrans" cxnId="{CC831BA0-975A-4A44-B839-67E65529D4CE}">
      <dgm:prSet/>
      <dgm:spPr/>
      <dgm:t>
        <a:bodyPr/>
        <a:lstStyle/>
        <a:p>
          <a:endParaRPr lang="en-US"/>
        </a:p>
      </dgm:t>
    </dgm:pt>
    <dgm:pt modelId="{22938F90-0137-405D-8516-7E1D119AC1B1}">
      <dgm:prSet/>
      <dgm:spPr/>
      <dgm:t>
        <a:bodyPr/>
        <a:lstStyle/>
        <a:p>
          <a:r>
            <a:rPr lang="en-US" dirty="0"/>
            <a:t>There’s room for improvement for a deeper analysis. For example, we could use income data as a basis for more attributes for our machine learning algorithm  </a:t>
          </a:r>
        </a:p>
      </dgm:t>
    </dgm:pt>
    <dgm:pt modelId="{973C086D-8859-4F8E-BCA6-E7594217D08A}" type="parTrans" cxnId="{FD3B6199-818E-494E-9C5E-A19EE001B707}">
      <dgm:prSet/>
      <dgm:spPr/>
      <dgm:t>
        <a:bodyPr/>
        <a:lstStyle/>
        <a:p>
          <a:endParaRPr lang="en-US"/>
        </a:p>
      </dgm:t>
    </dgm:pt>
    <dgm:pt modelId="{9920DB93-3A12-4339-AA1B-6D62CC51A1F9}" type="sibTrans" cxnId="{FD3B6199-818E-494E-9C5E-A19EE001B707}">
      <dgm:prSet/>
      <dgm:spPr/>
      <dgm:t>
        <a:bodyPr/>
        <a:lstStyle/>
        <a:p>
          <a:endParaRPr lang="en-US"/>
        </a:p>
      </dgm:t>
    </dgm:pt>
    <dgm:pt modelId="{545563CD-1CAB-425E-8C15-5D791ACDD0FF}">
      <dgm:prSet/>
      <dgm:spPr/>
      <dgm:t>
        <a:bodyPr/>
        <a:lstStyle/>
        <a:p>
          <a:r>
            <a:rPr lang="en-US" dirty="0"/>
            <a:t>Perhaps crowdsourcing coffee interest would provide some insight into what areas desire a new coffee shop</a:t>
          </a:r>
        </a:p>
      </dgm:t>
    </dgm:pt>
    <dgm:pt modelId="{CD131376-582C-40AC-8E6E-B7E3E93A3985}" type="parTrans" cxnId="{737D021F-4C69-4BA0-97C3-DBDC682F991F}">
      <dgm:prSet/>
      <dgm:spPr/>
      <dgm:t>
        <a:bodyPr/>
        <a:lstStyle/>
        <a:p>
          <a:endParaRPr lang="en-US"/>
        </a:p>
      </dgm:t>
    </dgm:pt>
    <dgm:pt modelId="{ED79D3BD-9F64-4145-AEB2-6C0E1BAC65A3}" type="sibTrans" cxnId="{737D021F-4C69-4BA0-97C3-DBDC682F991F}">
      <dgm:prSet/>
      <dgm:spPr/>
      <dgm:t>
        <a:bodyPr/>
        <a:lstStyle/>
        <a:p>
          <a:endParaRPr lang="en-US"/>
        </a:p>
      </dgm:t>
    </dgm:pt>
    <dgm:pt modelId="{5A29D608-44FE-401E-9F22-0B0E0101A89C}" type="pres">
      <dgm:prSet presAssocID="{A7A1A0CD-F487-451E-9DE4-0FDDBF48C519}" presName="root" presStyleCnt="0">
        <dgm:presLayoutVars>
          <dgm:dir/>
          <dgm:resizeHandles val="exact"/>
        </dgm:presLayoutVars>
      </dgm:prSet>
      <dgm:spPr/>
    </dgm:pt>
    <dgm:pt modelId="{D2F6781C-0601-4BD9-AA4A-8E917F859AB4}" type="pres">
      <dgm:prSet presAssocID="{8C350957-4579-432C-A15F-015F16E2BD9B}" presName="compNode" presStyleCnt="0"/>
      <dgm:spPr/>
    </dgm:pt>
    <dgm:pt modelId="{071239AE-EFAC-4BB9-BAEE-D3897BF7EAD4}" type="pres">
      <dgm:prSet presAssocID="{8C350957-4579-432C-A15F-015F16E2BD9B}" presName="bgRect" presStyleLbl="bgShp" presStyleIdx="0" presStyleCnt="3"/>
      <dgm:spPr/>
    </dgm:pt>
    <dgm:pt modelId="{B96E895B-0E16-435E-A067-FA4A3EE63F2F}" type="pres">
      <dgm:prSet presAssocID="{8C350957-4579-432C-A15F-015F16E2BD9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ffee"/>
        </a:ext>
      </dgm:extLst>
    </dgm:pt>
    <dgm:pt modelId="{ED348B4D-EB0E-4771-9488-75252C0917A7}" type="pres">
      <dgm:prSet presAssocID="{8C350957-4579-432C-A15F-015F16E2BD9B}" presName="spaceRect" presStyleCnt="0"/>
      <dgm:spPr/>
    </dgm:pt>
    <dgm:pt modelId="{6B0F7483-5F18-4108-B186-6604F74EC570}" type="pres">
      <dgm:prSet presAssocID="{8C350957-4579-432C-A15F-015F16E2BD9B}" presName="parTx" presStyleLbl="revTx" presStyleIdx="0" presStyleCnt="3">
        <dgm:presLayoutVars>
          <dgm:chMax val="0"/>
          <dgm:chPref val="0"/>
        </dgm:presLayoutVars>
      </dgm:prSet>
      <dgm:spPr/>
    </dgm:pt>
    <dgm:pt modelId="{AC5D83CD-9193-4F13-87D2-2E8DA26A2108}" type="pres">
      <dgm:prSet presAssocID="{82EAF47A-207B-4162-A342-8853E7810AE6}" presName="sibTrans" presStyleCnt="0"/>
      <dgm:spPr/>
    </dgm:pt>
    <dgm:pt modelId="{ECDF677F-1B2A-4C93-A2D8-EF84C4C9996D}" type="pres">
      <dgm:prSet presAssocID="{22938F90-0137-405D-8516-7E1D119AC1B1}" presName="compNode" presStyleCnt="0"/>
      <dgm:spPr/>
    </dgm:pt>
    <dgm:pt modelId="{038280C6-ABAD-44D9-9352-D6CF7FFAA2B3}" type="pres">
      <dgm:prSet presAssocID="{22938F90-0137-405D-8516-7E1D119AC1B1}" presName="bgRect" presStyleLbl="bgShp" presStyleIdx="1" presStyleCnt="3"/>
      <dgm:spPr/>
    </dgm:pt>
    <dgm:pt modelId="{8CF4AF60-609D-4127-BF14-0D002101DF4C}" type="pres">
      <dgm:prSet presAssocID="{22938F90-0137-405D-8516-7E1D119AC1B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C6EA937-2D6D-46B0-AEA2-01CD8ED4746C}" type="pres">
      <dgm:prSet presAssocID="{22938F90-0137-405D-8516-7E1D119AC1B1}" presName="spaceRect" presStyleCnt="0"/>
      <dgm:spPr/>
    </dgm:pt>
    <dgm:pt modelId="{A39FD843-FDA5-4771-B545-43B780D1732D}" type="pres">
      <dgm:prSet presAssocID="{22938F90-0137-405D-8516-7E1D119AC1B1}" presName="parTx" presStyleLbl="revTx" presStyleIdx="1" presStyleCnt="3">
        <dgm:presLayoutVars>
          <dgm:chMax val="0"/>
          <dgm:chPref val="0"/>
        </dgm:presLayoutVars>
      </dgm:prSet>
      <dgm:spPr/>
    </dgm:pt>
    <dgm:pt modelId="{ECA1F973-F9C0-4B10-A32D-33AA32CB7FC4}" type="pres">
      <dgm:prSet presAssocID="{9920DB93-3A12-4339-AA1B-6D62CC51A1F9}" presName="sibTrans" presStyleCnt="0"/>
      <dgm:spPr/>
    </dgm:pt>
    <dgm:pt modelId="{92B11054-9A8A-4C69-B8FF-FB92C07824D0}" type="pres">
      <dgm:prSet presAssocID="{545563CD-1CAB-425E-8C15-5D791ACDD0FF}" presName="compNode" presStyleCnt="0"/>
      <dgm:spPr/>
    </dgm:pt>
    <dgm:pt modelId="{1F7696DC-8288-49ED-A214-A5B53F00AD4D}" type="pres">
      <dgm:prSet presAssocID="{545563CD-1CAB-425E-8C15-5D791ACDD0FF}" presName="bgRect" presStyleLbl="bgShp" presStyleIdx="2" presStyleCnt="3"/>
      <dgm:spPr/>
    </dgm:pt>
    <dgm:pt modelId="{F7B02F78-6EA7-416E-909F-807215D5F701}" type="pres">
      <dgm:prSet presAssocID="{545563CD-1CAB-425E-8C15-5D791ACDD0F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"/>
        </a:ext>
      </dgm:extLst>
    </dgm:pt>
    <dgm:pt modelId="{D8ADF09F-D2E5-4B12-92E3-2CC8BC599BD8}" type="pres">
      <dgm:prSet presAssocID="{545563CD-1CAB-425E-8C15-5D791ACDD0FF}" presName="spaceRect" presStyleCnt="0"/>
      <dgm:spPr/>
    </dgm:pt>
    <dgm:pt modelId="{9E647B53-BB09-49E8-919A-785D75CF2980}" type="pres">
      <dgm:prSet presAssocID="{545563CD-1CAB-425E-8C15-5D791ACDD0F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37D021F-4C69-4BA0-97C3-DBDC682F991F}" srcId="{A7A1A0CD-F487-451E-9DE4-0FDDBF48C519}" destId="{545563CD-1CAB-425E-8C15-5D791ACDD0FF}" srcOrd="2" destOrd="0" parTransId="{CD131376-582C-40AC-8E6E-B7E3E93A3985}" sibTransId="{ED79D3BD-9F64-4145-AEB2-6C0E1BAC65A3}"/>
    <dgm:cxn modelId="{4F7ACE28-B4C6-442C-966D-EDFDC80C5D15}" type="presOf" srcId="{8C350957-4579-432C-A15F-015F16E2BD9B}" destId="{6B0F7483-5F18-4108-B186-6604F74EC570}" srcOrd="0" destOrd="0" presId="urn:microsoft.com/office/officeart/2018/2/layout/IconVerticalSolidList"/>
    <dgm:cxn modelId="{121B6C73-5A96-4A58-87D3-783E0EDA8DCA}" type="presOf" srcId="{22938F90-0137-405D-8516-7E1D119AC1B1}" destId="{A39FD843-FDA5-4771-B545-43B780D1732D}" srcOrd="0" destOrd="0" presId="urn:microsoft.com/office/officeart/2018/2/layout/IconVerticalSolidList"/>
    <dgm:cxn modelId="{FD3B6199-818E-494E-9C5E-A19EE001B707}" srcId="{A7A1A0CD-F487-451E-9DE4-0FDDBF48C519}" destId="{22938F90-0137-405D-8516-7E1D119AC1B1}" srcOrd="1" destOrd="0" parTransId="{973C086D-8859-4F8E-BCA6-E7594217D08A}" sibTransId="{9920DB93-3A12-4339-AA1B-6D62CC51A1F9}"/>
    <dgm:cxn modelId="{E0E0119C-FF96-4944-B9EE-5E63B2693066}" type="presOf" srcId="{545563CD-1CAB-425E-8C15-5D791ACDD0FF}" destId="{9E647B53-BB09-49E8-919A-785D75CF2980}" srcOrd="0" destOrd="0" presId="urn:microsoft.com/office/officeart/2018/2/layout/IconVerticalSolidList"/>
    <dgm:cxn modelId="{CC831BA0-975A-4A44-B839-67E65529D4CE}" srcId="{A7A1A0CD-F487-451E-9DE4-0FDDBF48C519}" destId="{8C350957-4579-432C-A15F-015F16E2BD9B}" srcOrd="0" destOrd="0" parTransId="{C4A7E3B7-D1B9-41D7-A1E1-FF09CBF7DCE9}" sibTransId="{82EAF47A-207B-4162-A342-8853E7810AE6}"/>
    <dgm:cxn modelId="{7F59F5DC-FB50-4E04-AF25-3665801A060E}" type="presOf" srcId="{A7A1A0CD-F487-451E-9DE4-0FDDBF48C519}" destId="{5A29D608-44FE-401E-9F22-0B0E0101A89C}" srcOrd="0" destOrd="0" presId="urn:microsoft.com/office/officeart/2018/2/layout/IconVerticalSolidList"/>
    <dgm:cxn modelId="{1494AA19-967D-45AA-A7FA-BFAF52CB0195}" type="presParOf" srcId="{5A29D608-44FE-401E-9F22-0B0E0101A89C}" destId="{D2F6781C-0601-4BD9-AA4A-8E917F859AB4}" srcOrd="0" destOrd="0" presId="urn:microsoft.com/office/officeart/2018/2/layout/IconVerticalSolidList"/>
    <dgm:cxn modelId="{DB755051-4A34-4E33-B5BC-19725EE5C285}" type="presParOf" srcId="{D2F6781C-0601-4BD9-AA4A-8E917F859AB4}" destId="{071239AE-EFAC-4BB9-BAEE-D3897BF7EAD4}" srcOrd="0" destOrd="0" presId="urn:microsoft.com/office/officeart/2018/2/layout/IconVerticalSolidList"/>
    <dgm:cxn modelId="{C8CF36DB-A253-4F78-8539-00978F4070DC}" type="presParOf" srcId="{D2F6781C-0601-4BD9-AA4A-8E917F859AB4}" destId="{B96E895B-0E16-435E-A067-FA4A3EE63F2F}" srcOrd="1" destOrd="0" presId="urn:microsoft.com/office/officeart/2018/2/layout/IconVerticalSolidList"/>
    <dgm:cxn modelId="{ECB48B6F-7B35-4832-86D3-2B4B6E1B333E}" type="presParOf" srcId="{D2F6781C-0601-4BD9-AA4A-8E917F859AB4}" destId="{ED348B4D-EB0E-4771-9488-75252C0917A7}" srcOrd="2" destOrd="0" presId="urn:microsoft.com/office/officeart/2018/2/layout/IconVerticalSolidList"/>
    <dgm:cxn modelId="{E0C23A91-8A97-4816-84CE-D6F3FD8CECF5}" type="presParOf" srcId="{D2F6781C-0601-4BD9-AA4A-8E917F859AB4}" destId="{6B0F7483-5F18-4108-B186-6604F74EC570}" srcOrd="3" destOrd="0" presId="urn:microsoft.com/office/officeart/2018/2/layout/IconVerticalSolidList"/>
    <dgm:cxn modelId="{7EBB11C6-A2EB-4FE8-8659-C719706708EB}" type="presParOf" srcId="{5A29D608-44FE-401E-9F22-0B0E0101A89C}" destId="{AC5D83CD-9193-4F13-87D2-2E8DA26A2108}" srcOrd="1" destOrd="0" presId="urn:microsoft.com/office/officeart/2018/2/layout/IconVerticalSolidList"/>
    <dgm:cxn modelId="{357E1D98-7C7B-49AD-8C76-D43172EFCFA7}" type="presParOf" srcId="{5A29D608-44FE-401E-9F22-0B0E0101A89C}" destId="{ECDF677F-1B2A-4C93-A2D8-EF84C4C9996D}" srcOrd="2" destOrd="0" presId="urn:microsoft.com/office/officeart/2018/2/layout/IconVerticalSolidList"/>
    <dgm:cxn modelId="{76F8FD1F-B4A2-43EA-A09B-1697C2A29900}" type="presParOf" srcId="{ECDF677F-1B2A-4C93-A2D8-EF84C4C9996D}" destId="{038280C6-ABAD-44D9-9352-D6CF7FFAA2B3}" srcOrd="0" destOrd="0" presId="urn:microsoft.com/office/officeart/2018/2/layout/IconVerticalSolidList"/>
    <dgm:cxn modelId="{D32B1AE3-2AA8-4CAB-ABDB-4239100BF634}" type="presParOf" srcId="{ECDF677F-1B2A-4C93-A2D8-EF84C4C9996D}" destId="{8CF4AF60-609D-4127-BF14-0D002101DF4C}" srcOrd="1" destOrd="0" presId="urn:microsoft.com/office/officeart/2018/2/layout/IconVerticalSolidList"/>
    <dgm:cxn modelId="{688313B0-3E3F-4249-B042-45496C7388A6}" type="presParOf" srcId="{ECDF677F-1B2A-4C93-A2D8-EF84C4C9996D}" destId="{FC6EA937-2D6D-46B0-AEA2-01CD8ED4746C}" srcOrd="2" destOrd="0" presId="urn:microsoft.com/office/officeart/2018/2/layout/IconVerticalSolidList"/>
    <dgm:cxn modelId="{C65DDC05-7D1A-4C3D-BA7B-7009F1744785}" type="presParOf" srcId="{ECDF677F-1B2A-4C93-A2D8-EF84C4C9996D}" destId="{A39FD843-FDA5-4771-B545-43B780D1732D}" srcOrd="3" destOrd="0" presId="urn:microsoft.com/office/officeart/2018/2/layout/IconVerticalSolidList"/>
    <dgm:cxn modelId="{2888807C-E746-4F86-8126-12094DDAFDA5}" type="presParOf" srcId="{5A29D608-44FE-401E-9F22-0B0E0101A89C}" destId="{ECA1F973-F9C0-4B10-A32D-33AA32CB7FC4}" srcOrd="3" destOrd="0" presId="urn:microsoft.com/office/officeart/2018/2/layout/IconVerticalSolidList"/>
    <dgm:cxn modelId="{7ECE91F0-75B2-4D91-BEA9-573F7ECBFC1A}" type="presParOf" srcId="{5A29D608-44FE-401E-9F22-0B0E0101A89C}" destId="{92B11054-9A8A-4C69-B8FF-FB92C07824D0}" srcOrd="4" destOrd="0" presId="urn:microsoft.com/office/officeart/2018/2/layout/IconVerticalSolidList"/>
    <dgm:cxn modelId="{499E761C-5AF1-482D-BDD5-FDBD15E74FA2}" type="presParOf" srcId="{92B11054-9A8A-4C69-B8FF-FB92C07824D0}" destId="{1F7696DC-8288-49ED-A214-A5B53F00AD4D}" srcOrd="0" destOrd="0" presId="urn:microsoft.com/office/officeart/2018/2/layout/IconVerticalSolidList"/>
    <dgm:cxn modelId="{8D0B76A2-E2C0-4FDA-AEBD-1B9B17FA000D}" type="presParOf" srcId="{92B11054-9A8A-4C69-B8FF-FB92C07824D0}" destId="{F7B02F78-6EA7-416E-909F-807215D5F701}" srcOrd="1" destOrd="0" presId="urn:microsoft.com/office/officeart/2018/2/layout/IconVerticalSolidList"/>
    <dgm:cxn modelId="{6139EECA-0860-4E9F-8AE4-8A8B399DF7EB}" type="presParOf" srcId="{92B11054-9A8A-4C69-B8FF-FB92C07824D0}" destId="{D8ADF09F-D2E5-4B12-92E3-2CC8BC599BD8}" srcOrd="2" destOrd="0" presId="urn:microsoft.com/office/officeart/2018/2/layout/IconVerticalSolidList"/>
    <dgm:cxn modelId="{C96DE81B-8594-4005-BA49-CF801A946D4C}" type="presParOf" srcId="{92B11054-9A8A-4C69-B8FF-FB92C07824D0}" destId="{9E647B53-BB09-49E8-919A-785D75CF29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1239AE-EFAC-4BB9-BAEE-D3897BF7EAD4}">
      <dsp:nvSpPr>
        <dsp:cNvPr id="0" name=""/>
        <dsp:cNvSpPr/>
      </dsp:nvSpPr>
      <dsp:spPr>
        <a:xfrm>
          <a:off x="0" y="649"/>
          <a:ext cx="5889686" cy="151941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6E895B-0E16-435E-A067-FA4A3EE63F2F}">
      <dsp:nvSpPr>
        <dsp:cNvPr id="0" name=""/>
        <dsp:cNvSpPr/>
      </dsp:nvSpPr>
      <dsp:spPr>
        <a:xfrm>
          <a:off x="459622" y="342517"/>
          <a:ext cx="835676" cy="8356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F7483-5F18-4108-B186-6604F74EC570}">
      <dsp:nvSpPr>
        <dsp:cNvPr id="0" name=""/>
        <dsp:cNvSpPr/>
      </dsp:nvSpPr>
      <dsp:spPr>
        <a:xfrm>
          <a:off x="1754920" y="649"/>
          <a:ext cx="4134765" cy="1519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04" tIns="160804" rIns="160804" bIns="160804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We are able to see some of the best neighborhoods to open a coffee shop in all of Toronto based on location</a:t>
          </a:r>
        </a:p>
      </dsp:txBody>
      <dsp:txXfrm>
        <a:off x="1754920" y="649"/>
        <a:ext cx="4134765" cy="1519412"/>
      </dsp:txXfrm>
    </dsp:sp>
    <dsp:sp modelId="{038280C6-ABAD-44D9-9352-D6CF7FFAA2B3}">
      <dsp:nvSpPr>
        <dsp:cNvPr id="0" name=""/>
        <dsp:cNvSpPr/>
      </dsp:nvSpPr>
      <dsp:spPr>
        <a:xfrm>
          <a:off x="0" y="1899914"/>
          <a:ext cx="5889686" cy="151941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4AF60-609D-4127-BF14-0D002101DF4C}">
      <dsp:nvSpPr>
        <dsp:cNvPr id="0" name=""/>
        <dsp:cNvSpPr/>
      </dsp:nvSpPr>
      <dsp:spPr>
        <a:xfrm>
          <a:off x="459622" y="2241782"/>
          <a:ext cx="835676" cy="8356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9FD843-FDA5-4771-B545-43B780D1732D}">
      <dsp:nvSpPr>
        <dsp:cNvPr id="0" name=""/>
        <dsp:cNvSpPr/>
      </dsp:nvSpPr>
      <dsp:spPr>
        <a:xfrm>
          <a:off x="1754920" y="1899914"/>
          <a:ext cx="4134765" cy="1519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04" tIns="160804" rIns="160804" bIns="160804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There’s room for improvement for a deeper analysis. For example, we could use income data as a basis for more attributes for our machine learning algorithm  </a:t>
          </a:r>
        </a:p>
      </dsp:txBody>
      <dsp:txXfrm>
        <a:off x="1754920" y="1899914"/>
        <a:ext cx="4134765" cy="1519412"/>
      </dsp:txXfrm>
    </dsp:sp>
    <dsp:sp modelId="{1F7696DC-8288-49ED-A214-A5B53F00AD4D}">
      <dsp:nvSpPr>
        <dsp:cNvPr id="0" name=""/>
        <dsp:cNvSpPr/>
      </dsp:nvSpPr>
      <dsp:spPr>
        <a:xfrm>
          <a:off x="0" y="3799179"/>
          <a:ext cx="5889686" cy="151941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B02F78-6EA7-416E-909F-807215D5F701}">
      <dsp:nvSpPr>
        <dsp:cNvPr id="0" name=""/>
        <dsp:cNvSpPr/>
      </dsp:nvSpPr>
      <dsp:spPr>
        <a:xfrm>
          <a:off x="459622" y="4141047"/>
          <a:ext cx="835676" cy="8356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647B53-BB09-49E8-919A-785D75CF2980}">
      <dsp:nvSpPr>
        <dsp:cNvPr id="0" name=""/>
        <dsp:cNvSpPr/>
      </dsp:nvSpPr>
      <dsp:spPr>
        <a:xfrm>
          <a:off x="1754920" y="3799179"/>
          <a:ext cx="4134765" cy="1519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04" tIns="160804" rIns="160804" bIns="160804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Perhaps crowdsourcing coffee interest would provide some insight into what areas desire a new coffee shop</a:t>
          </a:r>
        </a:p>
      </dsp:txBody>
      <dsp:txXfrm>
        <a:off x="1754920" y="3799179"/>
        <a:ext cx="4134765" cy="1519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EB66C-0C93-4B46-BC8D-CA1DA4284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Where should my Coffee Shop open up?</a:t>
            </a:r>
          </a:p>
        </p:txBody>
      </p:sp>
    </p:spTree>
    <p:extLst>
      <p:ext uri="{BB962C8B-B14F-4D97-AF65-F5344CB8AC3E}">
        <p14:creationId xmlns:p14="http://schemas.microsoft.com/office/powerpoint/2010/main" val="677353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94532-7450-46F2-B56E-71FD0F564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874" y="852170"/>
            <a:ext cx="4658625" cy="591620"/>
          </a:xfrm>
        </p:spPr>
        <p:txBody>
          <a:bodyPr/>
          <a:lstStyle/>
          <a:p>
            <a:r>
              <a:rPr lang="en-US" dirty="0"/>
              <a:t>Our top neighborhoods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E73FE58-52BD-4948-A932-9435EC0A0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8276" y="1626669"/>
            <a:ext cx="7895447" cy="4744921"/>
          </a:xfrm>
        </p:spPr>
      </p:pic>
    </p:spTree>
    <p:extLst>
      <p:ext uri="{BB962C8B-B14F-4D97-AF65-F5344CB8AC3E}">
        <p14:creationId xmlns:p14="http://schemas.microsoft.com/office/powerpoint/2010/main" val="159882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78D5E-5E93-4DC7-A1CA-4B260E496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Parkdale, Roncesvalles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727E1A-06F0-48DA-BB64-AFCB7DC72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5155" y="1806901"/>
            <a:ext cx="6104984" cy="425982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AB74BC-103D-49B9-9436-B800143F1E88}"/>
              </a:ext>
            </a:extLst>
          </p:cNvPr>
          <p:cNvSpPr txBox="1"/>
          <p:nvPr/>
        </p:nvSpPr>
        <p:spPr>
          <a:xfrm>
            <a:off x="1445119" y="2852619"/>
            <a:ext cx="27348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Local Venues: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2 Breakfast Places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1 Book Store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1 Coffee Shop</a:t>
            </a:r>
          </a:p>
        </p:txBody>
      </p:sp>
    </p:spTree>
    <p:extLst>
      <p:ext uri="{BB962C8B-B14F-4D97-AF65-F5344CB8AC3E}">
        <p14:creationId xmlns:p14="http://schemas.microsoft.com/office/powerpoint/2010/main" val="1527044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BF906-E9D6-477C-8E81-4BDAF58B5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Berczy 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FC5FF-040F-4CF2-8EEF-89A1B4212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3439" y="2038027"/>
            <a:ext cx="2895681" cy="396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Local Venues:</a:t>
            </a:r>
          </a:p>
          <a:p>
            <a:pPr>
              <a:buFontTx/>
              <a:buChar char="-"/>
            </a:pPr>
            <a:r>
              <a:rPr lang="en-US" dirty="0"/>
              <a:t>Museum</a:t>
            </a:r>
          </a:p>
          <a:p>
            <a:pPr>
              <a:buFontTx/>
              <a:buChar char="-"/>
            </a:pPr>
            <a:r>
              <a:rPr lang="en-US" dirty="0"/>
              <a:t>Breakfast Spot</a:t>
            </a:r>
          </a:p>
          <a:p>
            <a:pPr>
              <a:buFontTx/>
              <a:buChar char="-"/>
            </a:pPr>
            <a:r>
              <a:rPr lang="en-US" dirty="0"/>
              <a:t>Coffee 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9F236-11F0-42CC-B5EB-63A371B7A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747" y="1885285"/>
            <a:ext cx="5724392" cy="415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702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CB15B-B36E-4124-B8F6-8D1E1097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Davisville</a:t>
            </a:r>
            <a:r>
              <a:rPr lang="en-US" dirty="0"/>
              <a:t> North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CD4BF1-9248-4027-9C36-B19EA6CC5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1104" y="1885285"/>
            <a:ext cx="5773477" cy="41646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F81285-CDF1-4942-A409-69261E9CDBDD}"/>
              </a:ext>
            </a:extLst>
          </p:cNvPr>
          <p:cNvSpPr txBox="1"/>
          <p:nvPr/>
        </p:nvSpPr>
        <p:spPr>
          <a:xfrm>
            <a:off x="1322194" y="3090451"/>
            <a:ext cx="3224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Local Venues: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Construction &amp; Landscaping Business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Breakfast Spot</a:t>
            </a:r>
          </a:p>
        </p:txBody>
      </p:sp>
    </p:spTree>
    <p:extLst>
      <p:ext uri="{BB962C8B-B14F-4D97-AF65-F5344CB8AC3E}">
        <p14:creationId xmlns:p14="http://schemas.microsoft.com/office/powerpoint/2010/main" val="1029010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1FDD6-BA6A-49F0-8E23-22BE36B47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Mile, </a:t>
            </a:r>
            <a:r>
              <a:rPr lang="en-US" dirty="0" err="1"/>
              <a:t>Clairlea</a:t>
            </a:r>
            <a:r>
              <a:rPr lang="en-US" dirty="0"/>
              <a:t>, Oakridge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727AA-B995-4F24-8F4E-5C150F19E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823" y="1883047"/>
            <a:ext cx="2643967" cy="416465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Local Venues:</a:t>
            </a:r>
          </a:p>
          <a:p>
            <a:pPr>
              <a:buFontTx/>
              <a:buChar char="-"/>
            </a:pPr>
            <a:r>
              <a:rPr lang="en-US" dirty="0"/>
              <a:t>Metro Station</a:t>
            </a:r>
          </a:p>
          <a:p>
            <a:pPr>
              <a:buFontTx/>
              <a:buChar char="-"/>
            </a:pPr>
            <a:r>
              <a:rPr lang="en-US" dirty="0"/>
              <a:t>Bus Station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5A610-DB91-49C8-AEF4-0E1DEEAFB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734" y="1885285"/>
            <a:ext cx="5541406" cy="416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76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D2808-5426-4ABC-952E-D230D7939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Wexford, Maryvale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C17C47-818B-43CE-BE2B-8D4D6077F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534" y="1883077"/>
            <a:ext cx="2616548" cy="39978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Local Venues:</a:t>
            </a:r>
          </a:p>
          <a:p>
            <a:pPr>
              <a:buFontTx/>
              <a:buChar char="-"/>
            </a:pPr>
            <a:r>
              <a:rPr lang="en-US" dirty="0"/>
              <a:t>Shopping Mall</a:t>
            </a:r>
          </a:p>
          <a:p>
            <a:pPr>
              <a:buFontTx/>
              <a:buChar char="-"/>
            </a:pPr>
            <a:r>
              <a:rPr lang="en-US" dirty="0"/>
              <a:t>Auto Garage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B8210A-4BCE-462A-BB55-3ECA45B84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396" y="1883077"/>
            <a:ext cx="5237743" cy="416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46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5E326A3-EB92-4BDA-9F77-45197E0CBE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E7D395-0531-4A17-A276-FDA3EB779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AC996C7-7B84-4645-9AA1-6EA85EAB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2290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4448F-4675-4ED2-AA9B-3CE9221B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97" y="2885366"/>
            <a:ext cx="3259175" cy="108726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Conclusion</a:t>
            </a:r>
            <a:endParaRPr lang="en-US" sz="5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DC315B-5680-47D9-B827-34D012FB1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769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A56001C-116A-4DA8-BF24-FB5C9EF652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0088191"/>
              </p:ext>
            </p:extLst>
          </p:nvPr>
        </p:nvGraphicFramePr>
        <p:xfrm>
          <a:off x="5507182" y="897534"/>
          <a:ext cx="5889686" cy="531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08076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97B08B2-0DA5-4B7F-A47D-5C15ECFB0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up of coffee with a spoon&#10;&#10;Description automatically generated with low confidence">
            <a:extLst>
              <a:ext uri="{FF2B5EF4-FFF2-40B4-BE49-F238E27FC236}">
                <a16:creationId xmlns:a16="http://schemas.microsoft.com/office/drawing/2014/main" id="{B2BE3704-2874-4327-9568-A3FDCDE80A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97" r="4132" b="6472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C770FC-6D2D-4B73-8219-CFEB0B146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D31FDA-BCB5-4B8D-8FB8-8CCF019C9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90A298A-601D-412F-9A93-09DCA9DBE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74A3CD-596C-4FAC-8913-C98848CD2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A99299-7151-43AF-94CF-2ADA8412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5" y="0"/>
            <a:ext cx="4431479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3E10DE-15A1-4DAF-A0FA-E8111298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738" y="808056"/>
            <a:ext cx="2659944" cy="1225532"/>
          </a:xfrm>
        </p:spPr>
        <p:txBody>
          <a:bodyPr>
            <a:normAutofit/>
          </a:bodyPr>
          <a:lstStyle/>
          <a:p>
            <a:pPr algn="l"/>
            <a:r>
              <a:rPr lang="en-US" sz="2600"/>
              <a:t>Why should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B1613-8E38-4920-81ED-AA175B940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8533" y="2171700"/>
            <a:ext cx="3721270" cy="3878243"/>
          </a:xfrm>
        </p:spPr>
        <p:txBody>
          <a:bodyPr>
            <a:normAutofit/>
          </a:bodyPr>
          <a:lstStyle/>
          <a:p>
            <a:r>
              <a:rPr lang="en-US" sz="1600" dirty="0"/>
              <a:t>Canadians love their coffee</a:t>
            </a:r>
          </a:p>
          <a:p>
            <a:r>
              <a:rPr lang="en-US" sz="1600" dirty="0"/>
              <a:t>Chance for economic opportunity or expansion</a:t>
            </a:r>
          </a:p>
          <a:p>
            <a:r>
              <a:rPr lang="en-US" sz="1600" dirty="0"/>
              <a:t>Bring the community closer together </a:t>
            </a:r>
            <a:r>
              <a:rPr lang="en-US" sz="3200" dirty="0">
                <a:latin typeface="Blackadder ITC" panose="04020505051007020D02" pitchFamily="82" charset="0"/>
              </a:rPr>
              <a:t>one cup at a time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BB4655-F250-4A6F-9526-13AFF6118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755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45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2BF0A0-B64C-4A93-8918-F11412783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CD5395-7CFC-4A48-AC00-A04326CA3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CF2868-CAF0-49A7-8E77-2F6E733CB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F5D4D4B-3D5D-49AC-973B-2EF962D9D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50B604-8141-4B3D-804A-DF7C594B8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4D52DE-B748-4EA3-8D45-D2851D7D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DD321D-92D1-4526-97C0-4586F0A4A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How can we accomplish this?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CB07E-0EE5-4B21-91F1-60C9DE043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6672" y="2052116"/>
            <a:ext cx="3633654" cy="3997828"/>
          </a:xfrm>
        </p:spPr>
        <p:txBody>
          <a:bodyPr>
            <a:normAutofit/>
          </a:bodyPr>
          <a:lstStyle/>
          <a:p>
            <a:r>
              <a:rPr lang="en-US" sz="1800"/>
              <a:t>Foursquare data</a:t>
            </a:r>
          </a:p>
          <a:p>
            <a:r>
              <a:rPr lang="en-US" sz="1800"/>
              <a:t>Location information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C4CFBA-1B2A-4266-AFD3-EC8DFA506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136" y="2963333"/>
            <a:ext cx="5187761" cy="166008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B10DB22-FA48-4A87-9373-894F800CF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9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D30A8-5255-4BE7-B2F9-D3CCF79A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Finding all of the nearby venues is crucial</a:t>
            </a:r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AF39A6-DC0F-44AB-B5CA-4A1E22107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8784161" cy="1077229"/>
          </a:xfrm>
        </p:spPr>
        <p:txBody>
          <a:bodyPr>
            <a:normAutofit/>
          </a:bodyPr>
          <a:lstStyle/>
          <a:p>
            <a:r>
              <a:rPr lang="en-US" dirty="0"/>
              <a:t>Once we access the </a:t>
            </a:r>
            <a:r>
              <a:rPr lang="en-US" dirty="0" err="1"/>
              <a:t>FourSquare</a:t>
            </a:r>
            <a:r>
              <a:rPr lang="en-US" dirty="0"/>
              <a:t> database, every venue in the city of Toronto will be at our fingertips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663E4E4-4EDC-4D40-A0DA-3B2BDA172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803" y="3182431"/>
            <a:ext cx="7102366" cy="2947482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79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CD557CE-2AB8-44E1-AABA-A21D2274F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DCB6E5-A344-4A17-A353-EC4D71E6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82F4F2-6117-4CCD-94A7-4AFD603EC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CCA9FB2-FFC7-4B6D-8E30-9D2CC14E7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F6D6F6-E7F9-4521-BD22-74A61D8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566E74-1425-46AC-885D-D2DAEE365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24A3E-8112-4093-AFC8-0021BBF34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109" y="1089953"/>
            <a:ext cx="5044880" cy="738848"/>
          </a:xfrm>
        </p:spPr>
        <p:txBody>
          <a:bodyPr>
            <a:normAutofit/>
          </a:bodyPr>
          <a:lstStyle/>
          <a:p>
            <a:pPr algn="l"/>
            <a:r>
              <a:rPr lang="en-US" sz="2100" dirty="0"/>
              <a:t>What determines a good neighborhood from a bad 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55727-A882-4BF4-9547-3756DCC06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803" y="2052116"/>
            <a:ext cx="3317493" cy="3997828"/>
          </a:xfrm>
        </p:spPr>
        <p:txBody>
          <a:bodyPr>
            <a:normAutofit/>
          </a:bodyPr>
          <a:lstStyle/>
          <a:p>
            <a:r>
              <a:rPr lang="en-US" sz="1800"/>
              <a:t>We have all sorts of venues, what would you consider to be useful venue to be near our coffee shop?</a:t>
            </a:r>
          </a:p>
          <a:p>
            <a:r>
              <a:rPr lang="en-US" sz="1800"/>
              <a:t>What venues would you consider to be detrimental to have near our coffee shop?</a:t>
            </a:r>
          </a:p>
        </p:txBody>
      </p:sp>
      <p:pic>
        <p:nvPicPr>
          <p:cNvPr id="5" name="Picture 4" descr="A page of a book&#10;&#10;Description automatically generated with low confidence">
            <a:extLst>
              <a:ext uri="{FF2B5EF4-FFF2-40B4-BE49-F238E27FC236}">
                <a16:creationId xmlns:a16="http://schemas.microsoft.com/office/drawing/2014/main" id="{2098235C-569E-43F5-BA37-BB53A8F1D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5255" y="647190"/>
            <a:ext cx="3950641" cy="556428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6858379-D070-40E4-8A3D-F29E90C5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37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7489EB-355C-4170-8C70-5CDD42EFD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21CC0F3-7B68-4C9C-999A-74F8925C3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EB18ECF-1C11-48BB-8C2B-DC5532A90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8887E40-5A0B-4897-80F0-0BAFAAB61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E3B1B6-DAAA-408B-A99C-2A7EE0409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A72B882-D016-4849-AF04-88E39D13A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3CE75-F924-4A9B-906F-5E5B439D1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398" y="5166420"/>
            <a:ext cx="8440564" cy="10450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Well… what neighborhoods are near good venues?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1FF9E96-6955-4599-A2D0-1FF57939C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0531" y="647188"/>
            <a:ext cx="9091538" cy="32972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1BB06-2089-489A-9203-5C8162E80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60170" y="1281617"/>
            <a:ext cx="8460166" cy="2030440"/>
          </a:xfrm>
          <a:prstGeom prst="rect">
            <a:avLst/>
          </a:prstGeom>
          <a:ln>
            <a:noFill/>
          </a:ln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A15CFF31-2A56-4E24-9263-DC4342144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966" y="888935"/>
            <a:ext cx="8613076" cy="281854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F8907EB-52AA-4516-BC6A-7861CE077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24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0C8693A-B687-4F5E-B86B-B4F11D523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51084F9-D042-49BE-9E1A-43E583B98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E65CA45-264D-4FD3-9249-3CB04EC97E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7B58214-716F-43B8-8272-85CE2B9AB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A5C070E-7DB1-4147-B6A8-D14B9C40E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31070C9-36CD-4B65-8159-324995821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728C25-5961-4DA4-9830-FAF30F71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/>
              <a:t>Time to group up!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3AB34-EC2B-4ADC-AE6F-1BC31E68E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921" y="2052116"/>
            <a:ext cx="3365052" cy="3997828"/>
          </a:xfrm>
        </p:spPr>
        <p:txBody>
          <a:bodyPr>
            <a:normAutofit/>
          </a:bodyPr>
          <a:lstStyle/>
          <a:p>
            <a:r>
              <a:rPr lang="en-US" sz="1800" dirty="0"/>
              <a:t>Using K-Clustering, we are able to group our neighborhoods up by the number of good and bad venues that are nearby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FE4107F3-232E-400F-9B2A-43137A5291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826" r="4891" b="-2"/>
          <a:stretch/>
        </p:blipFill>
        <p:spPr>
          <a:xfrm>
            <a:off x="5432992" y="2348779"/>
            <a:ext cx="4818974" cy="3373468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9C35FB2-5194-4BE0-92D0-464E2B711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5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E3A37F4F-2D82-4DFF-898C-9C7A0DC8B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A222AF1-8971-4E45-A0EC-8C3BF33D4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617E612B-B16F-4F0B-819D-4B10EFFC9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93FF703E-2F79-475A-AD00-1A5518FFB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9FA6B35-FA25-4E9C-9276-6E8C95AA4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7AE29-0FD1-420C-BEED-4BE3B9018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339" y="713710"/>
            <a:ext cx="4203364" cy="2343150"/>
          </a:xfrm>
        </p:spPr>
        <p:txBody>
          <a:bodyPr>
            <a:normAutofit/>
          </a:bodyPr>
          <a:lstStyle/>
          <a:p>
            <a:pPr algn="l"/>
            <a:r>
              <a:rPr lang="en-US" sz="6000" dirty="0">
                <a:latin typeface="Bahnschrift SemiCondensed" panose="020B0502040204020203" pitchFamily="34" charset="0"/>
              </a:rPr>
              <a:t>Which looks best to you?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8129ED9-5B0E-42E4-98D3-45DDD8543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45A8CDE-8BB8-47C5-818C-5F7BB7DF1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260133" y="713710"/>
            <a:ext cx="5286375" cy="2343150"/>
          </a:xfr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2EBC910-E45E-49AA-B88D-5911DE2E0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5EE4377-A1E1-45BC-9F9F-EA5B9686C2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0133" y="3212848"/>
            <a:ext cx="3385772" cy="312434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1692261-9852-4E0A-A132-84AC1737AE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9087" y="3210438"/>
            <a:ext cx="3266632" cy="312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4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28DFF-CE9E-4B69-ABD1-E9C19668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 Best of the Best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943F0-FEA0-4BCE-84E0-2484C26C1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059" y="2806636"/>
            <a:ext cx="8723080" cy="307005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E2B600-5D38-4518-97E0-66018E2694B4}"/>
              </a:ext>
            </a:extLst>
          </p:cNvPr>
          <p:cNvSpPr txBox="1"/>
          <p:nvPr/>
        </p:nvSpPr>
        <p:spPr>
          <a:xfrm>
            <a:off x="3022878" y="2161294"/>
            <a:ext cx="75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After determining our best cluster, these are our best 6 neighborhoods-</a:t>
            </a:r>
          </a:p>
        </p:txBody>
      </p:sp>
    </p:spTree>
    <p:extLst>
      <p:ext uri="{BB962C8B-B14F-4D97-AF65-F5344CB8AC3E}">
        <p14:creationId xmlns:p14="http://schemas.microsoft.com/office/powerpoint/2010/main" val="38571945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{8D9D05F6-E9C0-44A9-8A38-0FC451E969DD}tf16401375</Template>
  <TotalTime>427</TotalTime>
  <Words>307</Words>
  <Application>Microsoft Office PowerPoint</Application>
  <PresentationFormat>Widescreen</PresentationFormat>
  <Paragraphs>52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Bahnschrift SemiBold Condensed</vt:lpstr>
      <vt:lpstr>Bahnschrift SemiCondensed</vt:lpstr>
      <vt:lpstr>Blackadder ITC</vt:lpstr>
      <vt:lpstr>MS Shell Dlg 2</vt:lpstr>
      <vt:lpstr>Wingdings</vt:lpstr>
      <vt:lpstr>Wingdings 3</vt:lpstr>
      <vt:lpstr>Madison</vt:lpstr>
      <vt:lpstr>Where should my Coffee Shop open up?</vt:lpstr>
      <vt:lpstr>Why should we care?</vt:lpstr>
      <vt:lpstr>How can we accomplish this?</vt:lpstr>
      <vt:lpstr>Finding all of the nearby venues is crucial</vt:lpstr>
      <vt:lpstr>What determines a good neighborhood from a bad one?</vt:lpstr>
      <vt:lpstr>Well… what neighborhoods are near good venues?</vt:lpstr>
      <vt:lpstr>Time to group up!</vt:lpstr>
      <vt:lpstr>Which looks best to you?</vt:lpstr>
      <vt:lpstr>The Best of the Best</vt:lpstr>
      <vt:lpstr>Our top neighborhoods</vt:lpstr>
      <vt:lpstr>Parkdale, Roncesvalles</vt:lpstr>
      <vt:lpstr>Berczy Park</vt:lpstr>
      <vt:lpstr>Davisville North</vt:lpstr>
      <vt:lpstr>Golden Mile, Clairlea, Oakridge</vt:lpstr>
      <vt:lpstr>Wexford, Maryvale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Dardick</dc:creator>
  <cp:lastModifiedBy>Alex Dardick</cp:lastModifiedBy>
  <cp:revision>16</cp:revision>
  <dcterms:created xsi:type="dcterms:W3CDTF">2021-08-23T14:06:32Z</dcterms:created>
  <dcterms:modified xsi:type="dcterms:W3CDTF">2021-08-24T03:00:05Z</dcterms:modified>
</cp:coreProperties>
</file>

<file path=docProps/thumbnail.jpeg>
</file>